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1100" r:id="rId2"/>
    <p:sldId id="1099" r:id="rId3"/>
    <p:sldId id="1101" r:id="rId4"/>
    <p:sldId id="1249" r:id="rId5"/>
    <p:sldId id="1272" r:id="rId6"/>
    <p:sldId id="1273" r:id="rId7"/>
    <p:sldId id="1274" r:id="rId8"/>
    <p:sldId id="1275" r:id="rId9"/>
    <p:sldId id="1276" r:id="rId10"/>
    <p:sldId id="1282" r:id="rId11"/>
    <p:sldId id="1283" r:id="rId12"/>
    <p:sldId id="1284" r:id="rId13"/>
    <p:sldId id="1285" r:id="rId14"/>
    <p:sldId id="1277" r:id="rId15"/>
    <p:sldId id="1287" r:id="rId16"/>
    <p:sldId id="1288" r:id="rId17"/>
    <p:sldId id="1289" r:id="rId18"/>
    <p:sldId id="1290" r:id="rId19"/>
    <p:sldId id="1291" r:id="rId20"/>
    <p:sldId id="1292" r:id="rId21"/>
    <p:sldId id="1293" r:id="rId22"/>
    <p:sldId id="1294" r:id="rId23"/>
    <p:sldId id="1295" r:id="rId24"/>
    <p:sldId id="1296" r:id="rId25"/>
    <p:sldId id="1299" r:id="rId26"/>
    <p:sldId id="1297" r:id="rId27"/>
    <p:sldId id="1298" r:id="rId28"/>
    <p:sldId id="1300" r:id="rId29"/>
    <p:sldId id="1301" r:id="rId30"/>
    <p:sldId id="1302" r:id="rId31"/>
    <p:sldId id="1303" r:id="rId32"/>
    <p:sldId id="951" r:id="rId33"/>
    <p:sldId id="302" r:id="rId34"/>
    <p:sldId id="1305" r:id="rId35"/>
    <p:sldId id="1306" r:id="rId36"/>
    <p:sldId id="1307" r:id="rId37"/>
    <p:sldId id="1308" r:id="rId38"/>
    <p:sldId id="1309" r:id="rId39"/>
    <p:sldId id="1310" r:id="rId40"/>
    <p:sldId id="1311" r:id="rId41"/>
    <p:sldId id="952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7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4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13 – Program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functions that </a:t>
            </a:r>
            <a:br>
              <a:rPr lang="en-US" dirty="0" smtClean="0"/>
            </a:br>
            <a:r>
              <a:rPr lang="en-US" dirty="0" smtClean="0"/>
              <a:t>assist other functions, or </a:t>
            </a:r>
            <a:br>
              <a:rPr lang="en-US" dirty="0" smtClean="0"/>
            </a:br>
            <a:r>
              <a:rPr lang="en-US" dirty="0" smtClean="0"/>
              <a:t>that provide basic functionality</a:t>
            </a:r>
          </a:p>
          <a:p>
            <a:endParaRPr lang="en-US" dirty="0"/>
          </a:p>
          <a:p>
            <a:r>
              <a:rPr lang="en-US" dirty="0" smtClean="0"/>
              <a:t>They are often called </a:t>
            </a:r>
            <a:br>
              <a:rPr lang="en-US" dirty="0" smtClean="0"/>
            </a:br>
            <a:r>
              <a:rPr lang="en-US" dirty="0" smtClean="0"/>
              <a:t>from functions other </a:t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962" y="2790334"/>
            <a:ext cx="2998166" cy="346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3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53535" cy="4517689"/>
          </a:xfrm>
        </p:spPr>
        <p:txBody>
          <a:bodyPr/>
          <a:lstStyle/>
          <a:p>
            <a:r>
              <a:rPr lang="en-US" dirty="0" smtClean="0"/>
              <a:t>What about a helper function that is called any </a:t>
            </a:r>
            <a:br>
              <a:rPr lang="en-US" dirty="0" smtClean="0"/>
            </a:br>
            <a:r>
              <a:rPr lang="en-US" dirty="0" smtClean="0"/>
              <a:t>time we need a number within some range?</a:t>
            </a:r>
          </a:p>
          <a:p>
            <a:pPr lvl="1"/>
            <a:r>
              <a:rPr lang="en-US" dirty="0" smtClean="0"/>
              <a:t>Grades: 0 – 100</a:t>
            </a:r>
          </a:p>
          <a:p>
            <a:pPr lvl="1"/>
            <a:r>
              <a:rPr lang="en-US" dirty="0" smtClean="0"/>
              <a:t>Menu options: 1 – whatever the last option is</a:t>
            </a:r>
          </a:p>
          <a:p>
            <a:pPr lvl="3"/>
            <a:endParaRPr lang="en-US" dirty="0"/>
          </a:p>
          <a:p>
            <a:r>
              <a:rPr lang="en-US" dirty="0" smtClean="0"/>
              <a:t>What should it take in?  What should it output?</a:t>
            </a:r>
          </a:p>
          <a:p>
            <a:pPr lvl="1"/>
            <a:r>
              <a:rPr lang="en-US" dirty="0" smtClean="0"/>
              <a:t>Input: the minimum and maximum</a:t>
            </a:r>
          </a:p>
          <a:p>
            <a:pPr lvl="1"/>
            <a:r>
              <a:rPr lang="en-US" dirty="0" smtClean="0"/>
              <a:t>Output: the selected valid number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31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53336" cy="4517689"/>
          </a:xfrm>
        </p:spPr>
        <p:txBody>
          <a:bodyPr/>
          <a:lstStyle/>
          <a:p>
            <a:r>
              <a:rPr lang="en-US" dirty="0" smtClean="0"/>
              <a:t>Here is one possible way to implement it: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18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message =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between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(inclusive): "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"That number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not allowed. 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again!"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(message))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99251" cy="4517689"/>
          </a:xfrm>
        </p:spPr>
        <p:txBody>
          <a:bodyPr/>
          <a:lstStyle/>
          <a:p>
            <a:r>
              <a:rPr lang="en-US" dirty="0" smtClean="0"/>
              <a:t>Now that the function is written, we can use it</a:t>
            </a:r>
          </a:p>
          <a:p>
            <a:pPr lvl="1"/>
            <a:r>
              <a:rPr lang="en-US" dirty="0" smtClean="0"/>
              <a:t>To get a valid grade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MAX_GRADE)</a:t>
            </a:r>
          </a:p>
          <a:p>
            <a:pPr lvl="1"/>
            <a:r>
              <a:rPr lang="en-US" dirty="0" smtClean="0"/>
              <a:t>To get a menu choice</a:t>
            </a:r>
          </a:p>
          <a:p>
            <a:pPr marL="914400" lvl="2" indent="0">
              <a:buNone/>
            </a:pP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printMenu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choice =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(MENU_MIN, MENU_MAX)</a:t>
            </a:r>
            <a:endParaRPr lang="en-US" dirty="0" smtClean="0"/>
          </a:p>
          <a:p>
            <a:pPr lvl="1"/>
            <a:r>
              <a:rPr lang="en-US" dirty="0" smtClean="0"/>
              <a:t>To get a valid index of a list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87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only take a problem in one piece, it may seem too complicated to even </a:t>
            </a:r>
            <a:r>
              <a:rPr lang="en-US" u="sng" dirty="0" smtClean="0"/>
              <a:t>begin</a:t>
            </a:r>
            <a:r>
              <a:rPr lang="en-US" dirty="0" smtClean="0"/>
              <a:t> to solve</a:t>
            </a:r>
          </a:p>
          <a:p>
            <a:pPr lvl="1"/>
            <a:r>
              <a:rPr lang="en-US" sz="3200" dirty="0" smtClean="0"/>
              <a:t>Create a program that lets two users play a game of checkers</a:t>
            </a:r>
          </a:p>
          <a:p>
            <a:pPr lvl="1"/>
            <a:r>
              <a:rPr lang="en-US" sz="3200" dirty="0" smtClean="0"/>
              <a:t>Search for and present user-requested information from a database of music</a:t>
            </a:r>
          </a:p>
          <a:p>
            <a:pPr lvl="1"/>
            <a:r>
              <a:rPr lang="en-US" sz="3200" dirty="0" smtClean="0"/>
              <a:t>Creating a video game from scratch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21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programmers </a:t>
            </a:r>
            <a:r>
              <a:rPr lang="en-US" dirty="0" smtClean="0"/>
              <a:t>often use </a:t>
            </a:r>
            <a:r>
              <a:rPr lang="en-US" dirty="0"/>
              <a:t>a </a:t>
            </a:r>
            <a:r>
              <a:rPr lang="en-US" b="1" i="1" dirty="0"/>
              <a:t>divide and conquer</a:t>
            </a:r>
            <a:r>
              <a:rPr lang="en-US" dirty="0"/>
              <a:t> approach to problem solving: </a:t>
            </a:r>
          </a:p>
          <a:p>
            <a:pPr lvl="1"/>
            <a:r>
              <a:rPr lang="en-US" dirty="0" smtClean="0"/>
              <a:t>Break the problem into parts</a:t>
            </a:r>
            <a:endParaRPr lang="en-US" dirty="0"/>
          </a:p>
          <a:p>
            <a:pPr lvl="1"/>
            <a:r>
              <a:rPr lang="en-US" dirty="0" smtClean="0"/>
              <a:t>Solve each part individually</a:t>
            </a:r>
            <a:endParaRPr lang="en-US" dirty="0"/>
          </a:p>
          <a:p>
            <a:pPr lvl="1"/>
            <a:r>
              <a:rPr lang="en-US" dirty="0" smtClean="0"/>
              <a:t>Assemble into the larger solution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One example of this technique is </a:t>
            </a:r>
            <a:br>
              <a:rPr lang="en-US" dirty="0" smtClean="0"/>
            </a:br>
            <a:r>
              <a:rPr lang="en-US" dirty="0" smtClean="0"/>
              <a:t>known as </a:t>
            </a:r>
            <a:r>
              <a:rPr lang="en-US" b="1" i="1" dirty="0" smtClean="0"/>
              <a:t>top down design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2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969364"/>
            <a:ext cx="8900160" cy="4156799"/>
          </a:xfrm>
        </p:spPr>
        <p:txBody>
          <a:bodyPr/>
          <a:lstStyle/>
          <a:p>
            <a:r>
              <a:rPr lang="en-US" dirty="0" smtClean="0"/>
              <a:t>Breaking the problem down into pieces makes it more manageable to solve</a:t>
            </a:r>
          </a:p>
          <a:p>
            <a:pPr lvl="3"/>
            <a:endParaRPr lang="en-US" dirty="0"/>
          </a:p>
          <a:p>
            <a:r>
              <a:rPr lang="en-US" b="1" i="1" dirty="0"/>
              <a:t>Top-down design </a:t>
            </a:r>
            <a:r>
              <a:rPr lang="en-US" dirty="0"/>
              <a:t>is a process in </a:t>
            </a:r>
            <a:r>
              <a:rPr lang="en-US" dirty="0" smtClean="0"/>
              <a:t>which:</a:t>
            </a:r>
          </a:p>
          <a:p>
            <a:pPr lvl="1"/>
            <a:r>
              <a:rPr lang="en-US" dirty="0" smtClean="0"/>
              <a:t>A big problem is broken down into small sub-problems</a:t>
            </a:r>
          </a:p>
          <a:p>
            <a:pPr lvl="2"/>
            <a:r>
              <a:rPr lang="en-US" sz="2800" dirty="0" smtClean="0"/>
              <a:t>Which can themselves be broken down into even smaller sub-problems</a:t>
            </a:r>
          </a:p>
          <a:p>
            <a:pPr lvl="3"/>
            <a:r>
              <a:rPr lang="en-US" sz="2800" dirty="0" smtClean="0"/>
              <a:t>And so on and so forth…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First, start with a clear statement of the problem or </a:t>
            </a:r>
            <a:r>
              <a:rPr lang="en-US" dirty="0" smtClean="0"/>
              <a:t>concept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single big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Next, break it down into several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21" name="Straight Connector 20"/>
          <p:cNvCxnSpPr>
            <a:stCxn id="23" idx="2"/>
            <a:endCxn id="25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Set up board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>
            <a:endCxn id="24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6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7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Two-dimensional lists</a:t>
            </a:r>
          </a:p>
          <a:p>
            <a:r>
              <a:rPr lang="en-US" sz="3600" dirty="0"/>
              <a:t>Lists and functions</a:t>
            </a:r>
          </a:p>
          <a:p>
            <a:r>
              <a:rPr lang="en-US" sz="3600" dirty="0"/>
              <a:t>Mutability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2088038" y="4911364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Syntax/Logic Errors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1833514" y="4454163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387134">
            <a:off x="2097466" y="4697880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Next, break it down into several </a:t>
            </a:r>
            <a:r>
              <a:rPr lang="en-US" dirty="0" smtClean="0"/>
              <a:t>parts</a:t>
            </a:r>
            <a:endParaRPr lang="en-US" dirty="0"/>
          </a:p>
          <a:p>
            <a:r>
              <a:rPr lang="en-US" dirty="0"/>
              <a:t>If any of those parts can be further broken down, then the process continues…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>
            <a:stCxn id="34" idx="2"/>
            <a:endCxn id="36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>
            <a:endCxn id="35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7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  <a:endCxn id="41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8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3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And so 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1" name="Straight Connector 30"/>
          <p:cNvCxnSpPr>
            <a:stCxn id="34" idx="2"/>
            <a:endCxn id="36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>
            <a:endCxn id="35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7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6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2"/>
            <a:endCxn id="41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4" idx="3"/>
          </p:cNvCxnSpPr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Get valid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indexes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 move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validity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0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Your final </a:t>
            </a:r>
            <a:r>
              <a:rPr lang="en-US" dirty="0"/>
              <a:t>design might look </a:t>
            </a:r>
            <a:r>
              <a:rPr lang="en-US" dirty="0" smtClean="0"/>
              <a:t>like </a:t>
            </a:r>
            <a:r>
              <a:rPr lang="en-US" dirty="0"/>
              <a:t>this </a:t>
            </a:r>
            <a:r>
              <a:rPr lang="en-US" dirty="0" smtClean="0"/>
              <a:t>chart</a:t>
            </a:r>
            <a:r>
              <a:rPr lang="en-US" dirty="0"/>
              <a:t>, </a:t>
            </a:r>
            <a:r>
              <a:rPr lang="en-US" dirty="0" smtClean="0"/>
              <a:t>which shows the </a:t>
            </a:r>
            <a:r>
              <a:rPr lang="en-US" dirty="0"/>
              <a:t>overall structure of </a:t>
            </a:r>
            <a:r>
              <a:rPr lang="en-US" dirty="0" smtClean="0"/>
              <a:t>the smaller pieces that together make up the “big idea” of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59" name="Straight Connector 58"/>
            <p:cNvCxnSpPr>
              <a:stCxn id="61" idx="2"/>
              <a:endCxn id="63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Play Checkers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Making a 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Checking for win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Switch players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</a:t>
              </a:r>
              <a:r>
                <a:rPr lang="en-US" dirty="0" smtClean="0">
                  <a:solidFill>
                    <a:prstClr val="black"/>
                  </a:solidFill>
                </a:rPr>
                <a:t>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Move piece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Count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pieces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9" name="Straight Connector 68"/>
            <p:cNvCxnSpPr>
              <a:endCxn id="62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4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3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4" idx="2"/>
              <a:endCxn id="68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7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6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5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Get valid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indexes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 move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validity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18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This is like an upside-down </a:t>
            </a:r>
            <a:br>
              <a:rPr lang="en-US" dirty="0" smtClean="0"/>
            </a:br>
            <a:r>
              <a:rPr lang="en-US" dirty="0" smtClean="0"/>
              <a:t>“tree,” where </a:t>
            </a:r>
            <a:br>
              <a:rPr lang="en-US" dirty="0" smtClean="0"/>
            </a:br>
            <a:r>
              <a:rPr lang="en-US" dirty="0" smtClean="0"/>
              <a:t>each of the </a:t>
            </a:r>
            <a:br>
              <a:rPr lang="en-US" dirty="0" smtClean="0"/>
            </a:br>
            <a:r>
              <a:rPr lang="en-US" dirty="0" smtClean="0"/>
              <a:t>nodes represents </a:t>
            </a:r>
            <a:br>
              <a:rPr lang="en-US" dirty="0" smtClean="0"/>
            </a:br>
            <a:r>
              <a:rPr lang="en-US" dirty="0" smtClean="0"/>
              <a:t>a single process </a:t>
            </a:r>
            <a:br>
              <a:rPr lang="en-US" dirty="0" smtClean="0"/>
            </a:br>
            <a:r>
              <a:rPr lang="en-US" dirty="0" smtClean="0"/>
              <a:t>(or a function)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31" name="Straight Connector 30"/>
            <p:cNvCxnSpPr>
              <a:stCxn id="57" idx="2"/>
              <a:endCxn id="59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Play Checkers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Making a 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Checking for win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Switch players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</a:t>
              </a:r>
              <a:r>
                <a:rPr lang="en-US" dirty="0" smtClean="0">
                  <a:solidFill>
                    <a:prstClr val="black"/>
                  </a:solidFill>
                </a:rPr>
                <a:t>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Move piece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Count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pieces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5" name="Straight Connector 64"/>
            <p:cNvCxnSpPr>
              <a:endCxn id="58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60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9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0" idx="2"/>
              <a:endCxn id="64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3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2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1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ounded Rectangle 75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Get valid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indexes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 move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validity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71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4126992" cy="4156799"/>
          </a:xfrm>
        </p:spPr>
        <p:txBody>
          <a:bodyPr/>
          <a:lstStyle/>
          <a:p>
            <a:r>
              <a:rPr lang="en-US" dirty="0"/>
              <a:t>The bottom nodes </a:t>
            </a:r>
            <a:r>
              <a:rPr lang="en-US" dirty="0" smtClean="0"/>
              <a:t>are “leaves” that represent pieces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need to </a:t>
            </a:r>
            <a:r>
              <a:rPr lang="en-US" dirty="0" smtClean="0"/>
              <a:t>be developed</a:t>
            </a:r>
          </a:p>
          <a:p>
            <a:r>
              <a:rPr lang="en-US" dirty="0" smtClean="0"/>
              <a:t>They are then recombined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the solution to the </a:t>
            </a:r>
            <a:r>
              <a:rPr lang="en-US" dirty="0"/>
              <a:t>original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3" name="Straight Connector 42"/>
          <p:cNvCxnSpPr>
            <a:endCxn id="36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8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7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2"/>
            <a:endCxn id="42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5" idx="3"/>
          </p:cNvCxnSpPr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valid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indexes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 move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validity</a:t>
            </a:r>
          </a:p>
        </p:txBody>
      </p:sp>
    </p:spTree>
    <p:extLst>
      <p:ext uri="{BB962C8B-B14F-4D97-AF65-F5344CB8AC3E}">
        <p14:creationId xmlns:p14="http://schemas.microsoft.com/office/powerpoint/2010/main" val="164137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4299819" cy="4517689"/>
          </a:xfrm>
        </p:spPr>
        <p:txBody>
          <a:bodyPr/>
          <a:lstStyle/>
          <a:p>
            <a:r>
              <a:rPr lang="en-US" dirty="0" smtClean="0"/>
              <a:t>We’ve created a simplified design that’s easy to follow</a:t>
            </a:r>
          </a:p>
          <a:p>
            <a:pPr lvl="3"/>
            <a:endParaRPr lang="en-US" dirty="0"/>
          </a:p>
          <a:p>
            <a:r>
              <a:rPr lang="en-US" dirty="0" smtClean="0"/>
              <a:t>Still missing a couple pieces, but it’s a start!</a:t>
            </a:r>
          </a:p>
          <a:p>
            <a:pPr lvl="1"/>
            <a:r>
              <a:rPr lang="en-US" dirty="0" smtClean="0"/>
              <a:t>There’s also no plan included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dirty="0" smtClean="0"/>
              <a:t>in this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7" name="Straight Connector 6"/>
            <p:cNvCxnSpPr>
              <a:stCxn id="9" idx="2"/>
              <a:endCxn id="11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Play Checkers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Making a 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Checking for win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Switch players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</a:t>
              </a:r>
              <a:r>
                <a:rPr lang="en-US" dirty="0" smtClean="0">
                  <a:solidFill>
                    <a:prstClr val="black"/>
                  </a:solidFill>
                </a:rPr>
                <a:t>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Move piece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Count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pieces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2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1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2"/>
              <a:endCxn id="16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5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4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3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Get valid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indexes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 move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validity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91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Analogy: </a:t>
            </a:r>
            <a:r>
              <a:rPr lang="en-US" dirty="0" smtClean="0"/>
              <a:t>Essay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Think of it as an outline for a </a:t>
            </a:r>
            <a:r>
              <a:rPr lang="en-US" dirty="0" smtClean="0"/>
              <a:t>essay you’re </a:t>
            </a:r>
            <a:r>
              <a:rPr lang="en-US" dirty="0" smtClean="0"/>
              <a:t>writing for a class assignment</a:t>
            </a:r>
          </a:p>
          <a:p>
            <a:pPr lvl="2"/>
            <a:endParaRPr lang="en-US" dirty="0"/>
          </a:p>
          <a:p>
            <a:r>
              <a:rPr lang="en-US" dirty="0" smtClean="0"/>
              <a:t>You don’t just start writing things down!</a:t>
            </a:r>
          </a:p>
          <a:p>
            <a:pPr lvl="1"/>
            <a:r>
              <a:rPr lang="en-US" dirty="0" smtClean="0"/>
              <a:t>You come up with a plan of the important points you’ll cover, and in what order</a:t>
            </a:r>
          </a:p>
          <a:p>
            <a:pPr lvl="1"/>
            <a:r>
              <a:rPr lang="en-US" dirty="0" smtClean="0"/>
              <a:t>This helps you to formulate your thoughts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a Design in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Develop each of the modules separately</a:t>
            </a:r>
          </a:p>
          <a:p>
            <a:pPr lvl="1"/>
            <a:r>
              <a:rPr lang="en-US" dirty="0"/>
              <a:t>Test that each one works as expected</a:t>
            </a:r>
          </a:p>
          <a:p>
            <a:r>
              <a:rPr lang="en-US" dirty="0"/>
              <a:t>Then combine into their larger parts</a:t>
            </a:r>
          </a:p>
          <a:p>
            <a:pPr lvl="1"/>
            <a:r>
              <a:rPr lang="en-US" dirty="0"/>
              <a:t>Continue until the program is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>
            <a:stCxn id="60" idx="2"/>
            <a:endCxn id="62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8" name="Straight Connector 67"/>
          <p:cNvCxnSpPr>
            <a:endCxn id="61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3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3" idx="2"/>
            <a:endCxn id="67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6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5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4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Get valid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indexes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 move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validity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8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9" grpId="0" animBg="1"/>
      <p:bldP spid="8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test your functions, you will probably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as a (temporary) test bed</a:t>
            </a:r>
          </a:p>
          <a:p>
            <a:pPr lvl="1"/>
            <a:r>
              <a:rPr lang="en-US" dirty="0" smtClean="0"/>
              <a:t>You can even call 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if you want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Call each function with different test inputs</a:t>
            </a:r>
          </a:p>
          <a:p>
            <a:pPr lvl="1"/>
            <a:r>
              <a:rPr lang="en-US" dirty="0" smtClean="0"/>
              <a:t>How does the board setup work if it’s 1x1?</a:t>
            </a:r>
          </a:p>
          <a:p>
            <a:pPr lvl="1"/>
            <a:r>
              <a:rPr lang="en-US" dirty="0" smtClean="0"/>
              <a:t>Does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if/else</a:t>
            </a:r>
            <a:r>
              <a:rPr lang="en-US" dirty="0" smtClean="0"/>
              <a:t> work when switching players?</a:t>
            </a:r>
          </a:p>
          <a:p>
            <a:pPr lvl="1"/>
            <a:r>
              <a:rPr lang="en-US" dirty="0" smtClean="0"/>
              <a:t>Ensure that functions “play nicely”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9823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of the “opposite” of bottom up</a:t>
            </a:r>
          </a:p>
          <a:p>
            <a:r>
              <a:rPr lang="en-US" dirty="0" smtClean="0"/>
              <a:t>Create “dummy” functions that fulfill the requirements, but don’t perform their job</a:t>
            </a:r>
          </a:p>
          <a:p>
            <a:pPr lvl="1"/>
            <a:r>
              <a:rPr lang="en-US" dirty="0" smtClean="0"/>
              <a:t>For example, a function that is supposed to </a:t>
            </a:r>
            <a:br>
              <a:rPr lang="en-US" dirty="0" smtClean="0"/>
            </a:br>
            <a:r>
              <a:rPr lang="en-US" dirty="0" smtClean="0"/>
              <a:t>get the user move; it takes in the board, but simply returns that they want to move to 0, 0</a:t>
            </a:r>
          </a:p>
          <a:p>
            <a:r>
              <a:rPr lang="en-US" dirty="0" smtClean="0"/>
              <a:t>Write up a “functional”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that calls these dummy functions</a:t>
            </a:r>
          </a:p>
          <a:p>
            <a:pPr lvl="1"/>
            <a:r>
              <a:rPr lang="en-US" dirty="0" smtClean="0"/>
              <a:t>Helps to pinpoint other functions you may need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down?  Or bottom up?</a:t>
            </a:r>
          </a:p>
          <a:p>
            <a:pPr lvl="3"/>
            <a:endParaRPr lang="en-US" dirty="0"/>
          </a:p>
          <a:p>
            <a:r>
              <a:rPr lang="en-US" dirty="0" smtClean="0"/>
              <a:t>It’s up to you!</a:t>
            </a:r>
          </a:p>
          <a:p>
            <a:pPr lvl="1"/>
            <a:r>
              <a:rPr lang="en-US" sz="3200" dirty="0" smtClean="0"/>
              <a:t>As you do more programming, you will develop your own preference and style</a:t>
            </a:r>
          </a:p>
          <a:p>
            <a:pPr lvl="2"/>
            <a:endParaRPr lang="en-US" dirty="0"/>
          </a:p>
          <a:p>
            <a:r>
              <a:rPr lang="en-US" dirty="0" smtClean="0"/>
              <a:t>For now, just use </a:t>
            </a:r>
            <a:r>
              <a:rPr lang="en-US" u="sng" dirty="0" smtClean="0"/>
              <a:t>something</a:t>
            </a:r>
            <a:r>
              <a:rPr lang="en-US" dirty="0" smtClean="0"/>
              <a:t> – don’t code up everything at once without testing anything!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4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CTRL+V</a:t>
            </a:r>
          </a:p>
          <a:p>
            <a:pPr lvl="1"/>
            <a:r>
              <a:rPr lang="en-US" dirty="0" smtClean="0"/>
              <a:t>Moves the screen down one “page”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+ V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Moves the screen up one “page”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is out on Blackboard now</a:t>
            </a:r>
          </a:p>
          <a:p>
            <a:pPr lvl="1"/>
            <a:r>
              <a:rPr lang="en-US" b="1" i="1" u="sng" dirty="0" smtClean="0"/>
              <a:t>Design</a:t>
            </a:r>
            <a:r>
              <a:rPr lang="en-US" dirty="0" smtClean="0"/>
              <a:t> is due by Friday (Oct 20th) 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Lab 7 is online and available on the website</a:t>
            </a:r>
          </a:p>
          <a:p>
            <a:r>
              <a:rPr lang="en-US" dirty="0" smtClean="0"/>
              <a:t>Midterm </a:t>
            </a:r>
            <a:r>
              <a:rPr lang="en-US" dirty="0" smtClean="0"/>
              <a:t>is in class, </a:t>
            </a:r>
            <a:r>
              <a:rPr lang="en-US" u="sng" dirty="0" smtClean="0"/>
              <a:t>next time</a:t>
            </a:r>
            <a:r>
              <a:rPr lang="en-US" dirty="0" smtClean="0"/>
              <a:t> we meet</a:t>
            </a:r>
          </a:p>
          <a:p>
            <a:pPr lvl="1"/>
            <a:r>
              <a:rPr lang="en-US" dirty="0" smtClean="0"/>
              <a:t>Out-of-class </a:t>
            </a:r>
            <a:r>
              <a:rPr lang="en-US" dirty="0" smtClean="0"/>
              <a:t>reviews held Monday and </a:t>
            </a:r>
            <a:r>
              <a:rPr lang="en-US" dirty="0" smtClean="0"/>
              <a:t>Tuesday</a:t>
            </a:r>
          </a:p>
          <a:p>
            <a:pPr lvl="1"/>
            <a:r>
              <a:rPr lang="en-US" dirty="0" smtClean="0"/>
              <a:t>Metacognition </a:t>
            </a:r>
            <a:r>
              <a:rPr lang="en-US" dirty="0" smtClean="0"/>
              <a:t>“quiz” available on Blackboard</a:t>
            </a:r>
          </a:p>
          <a:p>
            <a:pPr lvl="2"/>
            <a:r>
              <a:rPr lang="en-US" dirty="0" smtClean="0"/>
              <a:t>You need to </a:t>
            </a:r>
            <a:r>
              <a:rPr lang="en-US" u="sng" dirty="0" smtClean="0"/>
              <a:t>submit</a:t>
            </a:r>
            <a:r>
              <a:rPr lang="en-US" dirty="0" smtClean="0"/>
              <a:t> it for it to count!</a:t>
            </a:r>
          </a:p>
          <a:p>
            <a:pPr lvl="2"/>
            <a:r>
              <a:rPr lang="en-US" dirty="0" smtClean="0"/>
              <a:t>Closes Tuesday night at 10 PM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midterm is closed everything:</a:t>
            </a:r>
          </a:p>
          <a:p>
            <a:pPr lvl="1"/>
            <a:r>
              <a:rPr lang="en-US" dirty="0" smtClean="0"/>
              <a:t>No books</a:t>
            </a:r>
          </a:p>
          <a:p>
            <a:pPr lvl="1"/>
            <a:r>
              <a:rPr lang="en-US" dirty="0" smtClean="0"/>
              <a:t>No notes</a:t>
            </a:r>
          </a:p>
          <a:p>
            <a:pPr lvl="1"/>
            <a:r>
              <a:rPr lang="en-US" dirty="0"/>
              <a:t>No cheat </a:t>
            </a:r>
            <a:r>
              <a:rPr lang="en-US" dirty="0" smtClean="0"/>
              <a:t>sheets</a:t>
            </a:r>
          </a:p>
          <a:p>
            <a:pPr lvl="1"/>
            <a:r>
              <a:rPr lang="en-US" dirty="0" smtClean="0"/>
              <a:t>No laptops</a:t>
            </a:r>
          </a:p>
          <a:p>
            <a:pPr lvl="1"/>
            <a:r>
              <a:rPr lang="en-US" dirty="0" smtClean="0"/>
              <a:t>No calculators</a:t>
            </a:r>
          </a:p>
          <a:p>
            <a:pPr lvl="1"/>
            <a:r>
              <a:rPr lang="en-US" dirty="0" smtClean="0"/>
              <a:t>No phones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your bag under your desk/chair</a:t>
            </a:r>
          </a:p>
          <a:p>
            <a:pPr lvl="1"/>
            <a:r>
              <a:rPr lang="en-US" dirty="0" smtClean="0"/>
              <a:t>NOT on the seat next to you</a:t>
            </a:r>
          </a:p>
          <a:p>
            <a:r>
              <a:rPr lang="en-US" dirty="0" smtClean="0"/>
              <a:t>You may have on your desk:</a:t>
            </a:r>
          </a:p>
          <a:p>
            <a:pPr lvl="1"/>
            <a:r>
              <a:rPr lang="en-US" dirty="0" smtClean="0"/>
              <a:t>Pencils, erasers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use a pencil, not a pen</a:t>
            </a:r>
          </a:p>
          <a:p>
            <a:pPr lvl="1"/>
            <a:r>
              <a:rPr lang="en-US" dirty="0" smtClean="0"/>
              <a:t>Water bottle</a:t>
            </a:r>
          </a:p>
          <a:p>
            <a:pPr lvl="1"/>
            <a:r>
              <a:rPr lang="en-US" b="1" u="sng" dirty="0"/>
              <a:t>UMBC </a:t>
            </a:r>
            <a:r>
              <a:rPr lang="en-US" b="1" u="sng" dirty="0" smtClean="0"/>
              <a:t>ID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b="1" u="sng" dirty="0">
                <a:solidFill>
                  <a:srgbClr val="FF0000"/>
                </a:solidFill>
              </a:rPr>
              <a:t>must</a:t>
            </a:r>
            <a:r>
              <a:rPr lang="en-US" dirty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2"/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0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TA or instructor may ask you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move </a:t>
            </a:r>
            <a:r>
              <a:rPr lang="en-US" dirty="0"/>
              <a:t>at any time during the test</a:t>
            </a:r>
          </a:p>
          <a:p>
            <a:pPr lvl="1"/>
            <a:r>
              <a:rPr lang="en-US" dirty="0"/>
              <a:t>This doesn’t mean we think you’re cheating</a:t>
            </a:r>
          </a:p>
          <a:p>
            <a:pPr lvl="4"/>
            <a:endParaRPr lang="en-US" b="1" dirty="0" smtClean="0"/>
          </a:p>
          <a:p>
            <a:r>
              <a:rPr lang="en-US" dirty="0" smtClean="0"/>
              <a:t>That being said, </a:t>
            </a:r>
            <a:r>
              <a:rPr lang="en-US" b="1" dirty="0" smtClean="0"/>
              <a:t>DO NOT CHEAT!!!</a:t>
            </a:r>
            <a:endParaRPr lang="en-US" dirty="0"/>
          </a:p>
          <a:p>
            <a:r>
              <a:rPr lang="en-US" dirty="0" smtClean="0"/>
              <a:t>Cheating will be dealt with severely and immediately</a:t>
            </a:r>
          </a:p>
          <a:p>
            <a:pPr lvl="1"/>
            <a:r>
              <a:rPr lang="en-US" dirty="0" smtClean="0"/>
              <a:t>If a TA or instructor sees you looking at another student’s paper they may take your test from you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5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allowing, you will sit every other seat, so that you are not next to another student</a:t>
            </a:r>
          </a:p>
          <a:p>
            <a:pPr lvl="3"/>
            <a:endParaRPr lang="en-US" dirty="0"/>
          </a:p>
          <a:p>
            <a:r>
              <a:rPr lang="en-US" dirty="0" smtClean="0"/>
              <a:t>Your instructor may have specific instructions for their lecture hall seating arrangements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your </a:t>
            </a:r>
            <a:r>
              <a:rPr lang="en-US" dirty="0" smtClean="0"/>
              <a:t>name, sign the Academic Integrity agreement, and circle </a:t>
            </a:r>
            <a:r>
              <a:rPr lang="en-US" dirty="0" smtClean="0"/>
              <a:t>your section</a:t>
            </a:r>
          </a:p>
          <a:p>
            <a:pPr lvl="1"/>
            <a:r>
              <a:rPr lang="en-US" dirty="0" smtClean="0"/>
              <a:t>Make sure your name is </a:t>
            </a:r>
            <a:r>
              <a:rPr lang="en-US" b="1" i="1" u="sng" dirty="0" smtClean="0"/>
              <a:t>legible</a:t>
            </a:r>
          </a:p>
          <a:p>
            <a:pPr lvl="2"/>
            <a:endParaRPr lang="en-US" dirty="0"/>
          </a:p>
          <a:p>
            <a:r>
              <a:rPr lang="en-US" dirty="0" smtClean="0"/>
              <a:t>Flip through the exam and get a feel for the length of it and the types of questions</a:t>
            </a:r>
          </a:p>
          <a:p>
            <a:pPr lvl="1"/>
            <a:r>
              <a:rPr lang="en-US" dirty="0" smtClean="0"/>
              <a:t>The programming problems are the last </a:t>
            </a:r>
            <a:br>
              <a:rPr lang="en-US" dirty="0" smtClean="0"/>
            </a:br>
            <a:r>
              <a:rPr lang="en-US" dirty="0" smtClean="0"/>
              <a:t>questions on the exam – </a:t>
            </a:r>
            <a:r>
              <a:rPr lang="en-US" u="sng" dirty="0" smtClean="0"/>
              <a:t>don’t</a:t>
            </a:r>
            <a:r>
              <a:rPr lang="en-US" dirty="0" smtClean="0"/>
              <a:t> leave </a:t>
            </a:r>
            <a:br>
              <a:rPr lang="en-US" dirty="0" smtClean="0"/>
            </a:br>
            <a:r>
              <a:rPr lang="en-US" dirty="0" smtClean="0"/>
              <a:t>them until the last minute!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6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Most questions have partial credit</a:t>
            </a:r>
          </a:p>
          <a:p>
            <a:pPr lvl="1"/>
            <a:r>
              <a:rPr lang="en-US" sz="3200" dirty="0" smtClean="0"/>
              <a:t>You should at least </a:t>
            </a:r>
            <a:r>
              <a:rPr lang="en-US" sz="3200" u="sng" dirty="0" smtClean="0"/>
              <a:t>attempt</a:t>
            </a:r>
            <a:r>
              <a:rPr lang="en-US" sz="3200" dirty="0" smtClean="0"/>
              <a:t> every problem</a:t>
            </a:r>
            <a:endParaRPr lang="en-US" sz="3200" dirty="0"/>
          </a:p>
          <a:p>
            <a:pPr lvl="1"/>
            <a:r>
              <a:rPr lang="en-US" sz="3200" dirty="0" smtClean="0"/>
              <a:t>If you don’t know how to do one part of the problem, skip it and do the rest</a:t>
            </a:r>
          </a:p>
          <a:p>
            <a:pPr lvl="1"/>
            <a:r>
              <a:rPr lang="en-US" sz="3200" dirty="0" smtClean="0"/>
              <a:t>You can use comments instead of code</a:t>
            </a:r>
            <a:br>
              <a:rPr lang="en-US" sz="3200" dirty="0" smtClean="0"/>
            </a:br>
            <a:r>
              <a:rPr lang="en-US" sz="3200" dirty="0" smtClean="0"/>
              <a:t>(like “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get user input</a:t>
            </a:r>
            <a:r>
              <a:rPr lang="en-US" sz="3200" dirty="0" smtClean="0"/>
              <a:t>”)</a:t>
            </a:r>
            <a:br>
              <a:rPr lang="en-US" sz="3200" dirty="0" smtClean="0"/>
            </a:br>
            <a:r>
              <a:rPr lang="en-US" sz="3200" dirty="0" smtClean="0"/>
              <a:t>if you know </a:t>
            </a:r>
            <a:r>
              <a:rPr lang="en-US" sz="3200" u="sng" dirty="0" smtClean="0"/>
              <a:t>what</a:t>
            </a:r>
            <a:r>
              <a:rPr lang="en-US" sz="3200" dirty="0" smtClean="0"/>
              <a:t> you want a piece </a:t>
            </a:r>
            <a:br>
              <a:rPr lang="en-US" sz="3200" dirty="0" smtClean="0"/>
            </a:br>
            <a:r>
              <a:rPr lang="en-US" sz="3200" dirty="0" smtClean="0"/>
              <a:t>of code to do but not </a:t>
            </a:r>
            <a:r>
              <a:rPr lang="en-US" sz="3200" u="sng" dirty="0" smtClean="0"/>
              <a:t>how</a:t>
            </a:r>
            <a:r>
              <a:rPr lang="en-US" sz="3200" dirty="0" smtClean="0"/>
              <a:t> to do it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4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learn about modularity and its benefits</a:t>
            </a:r>
          </a:p>
          <a:p>
            <a:endParaRPr lang="en-US" dirty="0"/>
          </a:p>
          <a:p>
            <a:r>
              <a:rPr lang="en-US" dirty="0"/>
              <a:t>To see an example of breaking a large </a:t>
            </a:r>
            <a:br>
              <a:rPr lang="en-US" dirty="0"/>
            </a:br>
            <a:r>
              <a:rPr lang="en-US" dirty="0"/>
              <a:t>program into smaller pieces</a:t>
            </a:r>
          </a:p>
          <a:p>
            <a:pPr lvl="1"/>
            <a:r>
              <a:rPr lang="en-US" dirty="0"/>
              <a:t>Top Down Design</a:t>
            </a:r>
          </a:p>
          <a:p>
            <a:r>
              <a:rPr lang="en-US" dirty="0"/>
              <a:t>To introduce two methods of implementation</a:t>
            </a:r>
          </a:p>
          <a:p>
            <a:pPr lvl="1"/>
            <a:r>
              <a:rPr lang="en-US" dirty="0"/>
              <a:t>Top Down and Bottom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are done coding the programming problems, try “running” your program with some input and making sure it works the way you think it does</a:t>
            </a:r>
          </a:p>
          <a:p>
            <a:endParaRPr lang="en-US" dirty="0"/>
          </a:p>
          <a:p>
            <a:r>
              <a:rPr lang="en-US" dirty="0" smtClean="0"/>
              <a:t>If a problem is unclear or you think there is an error on the exam, raise your hand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Puzzle pieces (adapted from):</a:t>
            </a:r>
          </a:p>
          <a:p>
            <a:pPr lvl="1"/>
            <a:r>
              <a:rPr lang="en-US" sz="2000" dirty="0"/>
              <a:t>https://pixabay.com/p-308908</a:t>
            </a:r>
            <a:r>
              <a:rPr lang="en-US" sz="2000" dirty="0" smtClean="0"/>
              <a:t>/</a:t>
            </a:r>
          </a:p>
          <a:p>
            <a:r>
              <a:rPr lang="en-US" sz="2000" dirty="0" smtClean="0"/>
              <a:t>Helping hands:</a:t>
            </a:r>
          </a:p>
          <a:p>
            <a:pPr lvl="1"/>
            <a:r>
              <a:rPr lang="en-US" sz="2000" dirty="0"/>
              <a:t>https://pixabay.com/p-40805/</a:t>
            </a:r>
          </a:p>
          <a:p>
            <a:r>
              <a:rPr lang="en-US" sz="2000" dirty="0" smtClean="0"/>
              <a:t>Checkers:</a:t>
            </a:r>
          </a:p>
          <a:p>
            <a:pPr lvl="1"/>
            <a:r>
              <a:rPr lang="en-US" sz="2000" dirty="0"/>
              <a:t>https://en.wikipedia.org/wiki/File:The_Childrens_Museum_of_Indianapolis_-_Checkers.jpg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being</a:t>
            </a:r>
            <a:r>
              <a:rPr lang="en-US" b="1" i="1" dirty="0" smtClean="0"/>
              <a:t> modular </a:t>
            </a:r>
            <a:r>
              <a:rPr lang="en-US" dirty="0" smtClean="0"/>
              <a:t>means that it is:</a:t>
            </a:r>
          </a:p>
          <a:p>
            <a:r>
              <a:rPr lang="en-US" dirty="0" smtClean="0"/>
              <a:t>Made up of individual pieces (modules)</a:t>
            </a:r>
          </a:p>
          <a:p>
            <a:pPr lvl="1"/>
            <a:r>
              <a:rPr lang="en-US" dirty="0" smtClean="0"/>
              <a:t>That can be changed or replaced</a:t>
            </a:r>
          </a:p>
          <a:p>
            <a:pPr lvl="1"/>
            <a:r>
              <a:rPr lang="en-US" dirty="0" smtClean="0"/>
              <a:t>Without affecting the rest of the system</a:t>
            </a:r>
          </a:p>
          <a:p>
            <a:pPr lvl="3"/>
            <a:endParaRPr lang="en-US" dirty="0"/>
          </a:p>
          <a:p>
            <a:r>
              <a:rPr lang="en-US" dirty="0" smtClean="0"/>
              <a:t>So if we replace or change one function, the rest should still work, even after the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0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modularity, </a:t>
            </a:r>
            <a:br>
              <a:rPr lang="en-US" dirty="0" smtClean="0"/>
            </a:br>
            <a:r>
              <a:rPr lang="en-US" dirty="0" smtClean="0"/>
              <a:t>you can reuse and </a:t>
            </a:r>
            <a:br>
              <a:rPr lang="en-US" dirty="0" smtClean="0"/>
            </a:br>
            <a:r>
              <a:rPr lang="en-US" dirty="0" smtClean="0"/>
              <a:t>repurpose your code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pieces of code you’ve </a:t>
            </a:r>
            <a:br>
              <a:rPr lang="en-US" dirty="0" smtClean="0"/>
            </a:br>
            <a:r>
              <a:rPr lang="en-US" dirty="0" smtClean="0"/>
              <a:t>had to write multiple times?</a:t>
            </a:r>
          </a:p>
          <a:p>
            <a:pPr lvl="1"/>
            <a:r>
              <a:rPr lang="en-US" dirty="0" smtClean="0"/>
              <a:t>Getting input between some min and max</a:t>
            </a:r>
          </a:p>
          <a:p>
            <a:pPr lvl="1"/>
            <a:r>
              <a:rPr lang="en-US" dirty="0" smtClean="0"/>
              <a:t>Using a sentinel loop to create a list</a:t>
            </a:r>
          </a:p>
          <a:p>
            <a:pPr lvl="1"/>
            <a:r>
              <a:rPr lang="en-US" dirty="0" smtClean="0"/>
              <a:t>What else?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01136" y="1366461"/>
            <a:ext cx="2207574" cy="206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137" y="1366460"/>
            <a:ext cx="2207574" cy="2062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4" y="1366461"/>
            <a:ext cx="2211686" cy="2066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3" y="1362617"/>
            <a:ext cx="2211686" cy="2066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1" y="1358773"/>
            <a:ext cx="2211686" cy="20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 far, functions have been used as a mechanism for reducing code </a:t>
            </a:r>
            <a:r>
              <a:rPr lang="en-US" altLang="en-US" dirty="0" smtClean="0"/>
              <a:t>duplication</a:t>
            </a:r>
            <a:endParaRPr lang="en-US" altLang="en-US" dirty="0"/>
          </a:p>
          <a:p>
            <a:pPr eaLnBrk="1" hangingPunct="1"/>
            <a:r>
              <a:rPr lang="en-US" altLang="en-US" dirty="0"/>
              <a:t>Another reason to use functions is to make your programs more </a:t>
            </a:r>
            <a:r>
              <a:rPr lang="en-US" altLang="en-US" dirty="0" smtClean="0"/>
              <a:t>modular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As </a:t>
            </a:r>
            <a:r>
              <a:rPr lang="en-US" altLang="en-US" dirty="0"/>
              <a:t>the algorithms you design get increasingly complex, it gets more and more difficult to make sense out of the </a:t>
            </a:r>
            <a:r>
              <a:rPr lang="en-US" altLang="en-US" dirty="0" smtClean="0"/>
              <a:t>programs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and Program Structure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 option to handle this complexity is to break it down into smaller pieces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Each piece makes sense on its own</a:t>
            </a:r>
          </a:p>
          <a:p>
            <a:pPr eaLnBrk="1" hangingPunct="1"/>
            <a:r>
              <a:rPr lang="en-US" altLang="en-US" dirty="0" smtClean="0"/>
              <a:t>You can then combine them together to form the complete program</a:t>
            </a:r>
          </a:p>
        </p:txBody>
      </p:sp>
    </p:spTree>
    <p:extLst>
      <p:ext uri="{BB962C8B-B14F-4D97-AF65-F5344CB8AC3E}">
        <p14:creationId xmlns:p14="http://schemas.microsoft.com/office/powerpoint/2010/main" val="415727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17379</TotalTime>
  <Words>1456</Words>
  <Application>Microsoft Office PowerPoint</Application>
  <PresentationFormat>On-screen Show (4:3)</PresentationFormat>
  <Paragraphs>331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13 – Program Design</vt:lpstr>
      <vt:lpstr>Last Class We Covered</vt:lpstr>
      <vt:lpstr>Any Questions from Last Time?</vt:lpstr>
      <vt:lpstr>Today’s Objectives</vt:lpstr>
      <vt:lpstr>Modularity</vt:lpstr>
      <vt:lpstr>Modularity</vt:lpstr>
      <vt:lpstr>Modularity</vt:lpstr>
      <vt:lpstr>Functions and Program Structure</vt:lpstr>
      <vt:lpstr>Functions and Program Structure</vt:lpstr>
      <vt:lpstr>Helper Functions</vt:lpstr>
      <vt:lpstr>Planning getValidInt()</vt:lpstr>
      <vt:lpstr>Creating getValidInt()</vt:lpstr>
      <vt:lpstr>Using getValidInt()</vt:lpstr>
      <vt:lpstr>Complex Problems</vt:lpstr>
      <vt:lpstr>Top Down Design</vt:lpstr>
      <vt:lpstr>Top Down Design</vt:lpstr>
      <vt:lpstr>Top Down Design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</vt:lpstr>
      <vt:lpstr>Analogy: Essay Outline</vt:lpstr>
      <vt:lpstr>Implementing a Design in Code</vt:lpstr>
      <vt:lpstr>Bottom Up Implementation</vt:lpstr>
      <vt:lpstr>Bottom Up Implementation</vt:lpstr>
      <vt:lpstr>Top Down Implementation</vt:lpstr>
      <vt:lpstr>Which To Choose?</vt:lpstr>
      <vt:lpstr>PowerPoint Presentation</vt:lpstr>
      <vt:lpstr>Announcements</vt:lpstr>
      <vt:lpstr>Exam Rules</vt:lpstr>
      <vt:lpstr>Exam Rules</vt:lpstr>
      <vt:lpstr>Exam Rules</vt:lpstr>
      <vt:lpstr>Exam Seating</vt:lpstr>
      <vt:lpstr>Exam Advice</vt:lpstr>
      <vt:lpstr>Exam Advice</vt:lpstr>
      <vt:lpstr>Exam Advice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345</cp:revision>
  <dcterms:created xsi:type="dcterms:W3CDTF">2014-05-05T14:25:42Z</dcterms:created>
  <dcterms:modified xsi:type="dcterms:W3CDTF">2017-10-17T05:48:48Z</dcterms:modified>
</cp:coreProperties>
</file>